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75" r:id="rId3"/>
    <p:sldId id="276" r:id="rId4"/>
    <p:sldId id="279" r:id="rId5"/>
    <p:sldId id="266" r:id="rId6"/>
    <p:sldId id="286" r:id="rId7"/>
    <p:sldId id="291" r:id="rId8"/>
    <p:sldId id="277" r:id="rId9"/>
    <p:sldId id="292" r:id="rId10"/>
    <p:sldId id="278" r:id="rId11"/>
    <p:sldId id="290" r:id="rId12"/>
    <p:sldId id="289" r:id="rId13"/>
    <p:sldId id="283" r:id="rId14"/>
    <p:sldId id="287" r:id="rId15"/>
    <p:sldId id="265" r:id="rId16"/>
    <p:sldId id="274"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0" d="100"/>
          <a:sy n="80" d="100"/>
        </p:scale>
        <p:origin x="53" y="25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8/25/2022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4" orient="horz" pos="1152">
          <p15:clr>
            <a:srgbClr val="547EBF"/>
          </p15:clr>
        </p15:guide>
        <p15:guide id="5" pos="7440">
          <p15:clr>
            <a:srgbClr val="547EBF"/>
          </p15:clr>
        </p15:guide>
        <p15:guide id="6" orient="horz" pos="4080">
          <p15:clr>
            <a:srgbClr val="547EBF"/>
          </p15:clr>
        </p15:guide>
        <p15:guide id="19">
          <p15:clr>
            <a:srgbClr val="547EBF"/>
          </p15:clr>
        </p15:guide>
        <p15:guide id="20" pos="7680">
          <p15:clr>
            <a:srgbClr val="547EBF"/>
          </p15:clr>
        </p15:guide>
        <p15:guide id="21" pos="528">
          <p15:clr>
            <a:srgbClr val="547EBF"/>
          </p15:clr>
        </p15:guide>
        <p15:guide id="22" pos="6912">
          <p15:clr>
            <a:srgbClr val="547EBF"/>
          </p15:clr>
        </p15:guide>
        <p15:guide id="23" orient="horz" pos="240">
          <p15:clr>
            <a:srgbClr val="547EBF"/>
          </p15:clr>
        </p15:guide>
        <p15:guide id="25"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26.png"/><Relationship Id="rId18" Type="http://schemas.microsoft.com/office/2007/relationships/hdphoto" Target="../media/hdphoto16.wdp"/><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13.wdp"/><Relationship Id="rId17" Type="http://schemas.openxmlformats.org/officeDocument/2006/relationships/image" Target="../media/image28.png"/><Relationship Id="rId2" Type="http://schemas.openxmlformats.org/officeDocument/2006/relationships/notesSlide" Target="../notesSlides/notesSlide3.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4.png"/><Relationship Id="rId14" Type="http://schemas.microsoft.com/office/2007/relationships/hdphoto" Target="../media/hdphoto14.wdp"/></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1.png"/><Relationship Id="rId5" Type="http://schemas.microsoft.com/office/2007/relationships/hdphoto" Target="../media/hdphoto18.wdp"/><Relationship Id="rId4" Type="http://schemas.openxmlformats.org/officeDocument/2006/relationships/image" Target="../media/image30.png"/><Relationship Id="rId9" Type="http://schemas.microsoft.com/office/2007/relationships/hdphoto" Target="../media/hdphoto20.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17.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title"/>
          </p:nvPr>
        </p:nvSpPr>
        <p:spPr>
          <a:xfrm>
            <a:off x="5413445" y="2043946"/>
            <a:ext cx="6034216" cy="1439604"/>
          </a:xfrm>
        </p:spPr>
        <p:txBody>
          <a:bodyPr anchor="b">
            <a:normAutofit/>
          </a:bodyPr>
          <a:lstStyle/>
          <a:p>
            <a:r>
              <a:rPr lang="en-US" sz="2500"/>
              <a:t>Growing a Streaming Service</a:t>
            </a:r>
            <a:br>
              <a:rPr lang="en-US" sz="2500"/>
            </a:br>
            <a:br>
              <a:rPr lang="en-US" sz="2500"/>
            </a:br>
            <a:r>
              <a:rPr lang="en-US" sz="2500"/>
              <a:t>Microsoft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5413445" y="3469262"/>
            <a:ext cx="6034216" cy="1085641"/>
          </a:xfrm>
        </p:spPr>
        <p:txBody>
          <a:bodyPr>
            <a:normAutofit/>
          </a:bodyPr>
          <a:lstStyle/>
          <a:p>
            <a:r>
              <a:rPr lang="en-US" dirty="0"/>
              <a:t>Han &amp; Jeff</a:t>
            </a:r>
          </a:p>
        </p:txBody>
      </p:sp>
      <p:sp>
        <p:nvSpPr>
          <p:cNvPr id="12" name="Footer Placeholder 3">
            <a:extLst>
              <a:ext uri="{FF2B5EF4-FFF2-40B4-BE49-F238E27FC236}">
                <a16:creationId xmlns:a16="http://schemas.microsoft.com/office/drawing/2014/main" id="{58AA3ECF-CA50-DB9D-841C-1F89614DBD19}"/>
              </a:ext>
            </a:extLst>
          </p:cNvPr>
          <p:cNvSpPr>
            <a:spLocks noGrp="1"/>
          </p:cNvSpPr>
          <p:nvPr>
            <p:ph type="ftr" sz="quarter" idx="10"/>
          </p:nvPr>
        </p:nvSpPr>
        <p:spPr>
          <a:xfrm rot="16200000">
            <a:off x="8854442" y="2953511"/>
            <a:ext cx="6291068" cy="384048"/>
          </a:xfrm>
        </p:spPr>
        <p:txBody>
          <a:bodyPr/>
          <a:lstStyle/>
          <a:p>
            <a:pPr>
              <a:spcAft>
                <a:spcPts val="600"/>
              </a:spcAft>
            </a:pPr>
            <a:r>
              <a:rPr lang="en-US" dirty="0"/>
              <a:t>Growing a streaming service  -  Microsoft</a:t>
            </a:r>
          </a:p>
        </p:txBody>
      </p:sp>
      <p:sp>
        <p:nvSpPr>
          <p:cNvPr id="14" name="Slide Number Placeholder 4">
            <a:extLst>
              <a:ext uri="{FF2B5EF4-FFF2-40B4-BE49-F238E27FC236}">
                <a16:creationId xmlns:a16="http://schemas.microsoft.com/office/drawing/2014/main" id="{9E5B2628-0879-D242-9D11-B96EFD7C910B}"/>
              </a:ext>
            </a:extLst>
          </p:cNvPr>
          <p:cNvSpPr>
            <a:spLocks noGrp="1"/>
          </p:cNvSpPr>
          <p:nvPr>
            <p:ph type="sldNum" sz="quarter" idx="11"/>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1</a:t>
            </a:fld>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t="96" b="96"/>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t="96" b="96"/>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t="61" b="61"/>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l="42" r="42"/>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t="74" b="74"/>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42" r="42"/>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t="64" b="64"/>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l="54" r="54"/>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t="110" b="110"/>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l="91" r="91"/>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l="66" r="66"/>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l="103" r="103"/>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54" r="54"/>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t="45" b="45"/>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41" b="41"/>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44" r="44"/>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Data exploration</a:t>
            </a:r>
          </a:p>
          <a:p>
            <a:r>
              <a:rPr lang="en-US" dirty="0"/>
              <a:t>Visualizations</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11" r="11"/>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sz="2800" dirty="0"/>
              <a:t>Data Sources:</a:t>
            </a:r>
          </a:p>
          <a:p>
            <a:pPr marL="285750" indent="-285750">
              <a:buFont typeface="Arial" panose="020B0604020202020204" pitchFamily="34" charset="0"/>
              <a:buChar char="•"/>
            </a:pPr>
            <a:r>
              <a:rPr lang="en-US" dirty="0"/>
              <a:t>IMDB</a:t>
            </a:r>
          </a:p>
          <a:p>
            <a:pPr marL="285750" indent="-285750">
              <a:buFont typeface="Arial" panose="020B0604020202020204" pitchFamily="34" charset="0"/>
              <a:buChar char="•"/>
            </a:pPr>
            <a:r>
              <a:rPr lang="en-US" dirty="0"/>
              <a:t>The-Numbers.com</a:t>
            </a:r>
          </a:p>
          <a:p>
            <a:pPr marL="285750" indent="-285750">
              <a:buFont typeface="Arial" panose="020B0604020202020204" pitchFamily="34" charset="0"/>
              <a:buChar char="•"/>
            </a:pPr>
            <a:r>
              <a:rPr lang="en-US" dirty="0"/>
              <a:t>The Movie Database</a:t>
            </a:r>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pPr>
              <a:spcAft>
                <a:spcPts val="600"/>
              </a:spcAft>
            </a:pPr>
            <a:r>
              <a:rPr lang="en-US" dirty="0"/>
              <a:t>Growing a streaming service  -  Microsoft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Subtitle 4">
            <a:extLst>
              <a:ext uri="{FF2B5EF4-FFF2-40B4-BE49-F238E27FC236}">
                <a16:creationId xmlns:a16="http://schemas.microsoft.com/office/drawing/2014/main" id="{AB08BCFD-8CA2-D216-A032-71936ECE7ED5}"/>
              </a:ext>
            </a:extLst>
          </p:cNvPr>
          <p:cNvSpPr txBox="1">
            <a:spLocks/>
          </p:cNvSpPr>
          <p:nvPr/>
        </p:nvSpPr>
        <p:spPr>
          <a:xfrm>
            <a:off x="1302589" y="2927944"/>
            <a:ext cx="6034216" cy="542021"/>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1800" b="1" i="0" kern="1200" spc="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Measures of success?</a:t>
            </a:r>
          </a:p>
          <a:p>
            <a:endParaRPr lang="en-US" dirty="0"/>
          </a:p>
        </p:txBody>
      </p:sp>
      <p:sp>
        <p:nvSpPr>
          <p:cNvPr id="8" name="Subtitle 7">
            <a:extLst>
              <a:ext uri="{FF2B5EF4-FFF2-40B4-BE49-F238E27FC236}">
                <a16:creationId xmlns:a16="http://schemas.microsoft.com/office/drawing/2014/main" id="{AF1C2A97-E1AD-DEE5-9939-C39C4084407A}"/>
              </a:ext>
            </a:extLst>
          </p:cNvPr>
          <p:cNvSpPr>
            <a:spLocks noGrp="1"/>
          </p:cNvSpPr>
          <p:nvPr>
            <p:ph type="subTitle" idx="1"/>
          </p:nvPr>
        </p:nvSpPr>
        <p:spPr/>
        <p:txBody>
          <a:bodyPr/>
          <a:lstStyle/>
          <a:p>
            <a:r>
              <a:rPr lang="en-US" dirty="0"/>
              <a:t>Creating a successful streaming service</a:t>
            </a:r>
          </a:p>
        </p:txBody>
      </p:sp>
      <p:sp>
        <p:nvSpPr>
          <p:cNvPr id="10" name="Title 9">
            <a:extLst>
              <a:ext uri="{FF2B5EF4-FFF2-40B4-BE49-F238E27FC236}">
                <a16:creationId xmlns:a16="http://schemas.microsoft.com/office/drawing/2014/main" id="{03952B65-DC93-532F-8900-1E7F3EB9D899}"/>
              </a:ext>
            </a:extLst>
          </p:cNvPr>
          <p:cNvSpPr>
            <a:spLocks noGrp="1"/>
          </p:cNvSpPr>
          <p:nvPr>
            <p:ph type="title"/>
          </p:nvPr>
        </p:nvSpPr>
        <p:spPr/>
        <p:txBody>
          <a:bodyPr/>
          <a:lstStyle/>
          <a:p>
            <a:r>
              <a:rPr lang="en-US" dirty="0"/>
              <a:t>Primary Goal</a:t>
            </a:r>
          </a:p>
        </p:txBody>
      </p:sp>
    </p:spTree>
    <p:extLst>
      <p:ext uri="{BB962C8B-B14F-4D97-AF65-F5344CB8AC3E}">
        <p14:creationId xmlns:p14="http://schemas.microsoft.com/office/powerpoint/2010/main" val="1572098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Measures of success</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a:xfrm>
            <a:off x="5093299" y="1951035"/>
            <a:ext cx="1159161" cy="1036101"/>
          </a:xfrm>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Profitability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44257" y="4294562"/>
            <a:ext cx="2944737" cy="2284667"/>
          </a:xfrm>
        </p:spPr>
        <p:txBody>
          <a:bodyPr/>
          <a:lstStyle/>
          <a:p>
            <a:r>
              <a:rPr lang="en-US" dirty="0"/>
              <a:t>Each project maximizing earnings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8180119" y="1858080"/>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ROI</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7226" y="4307667"/>
            <a:ext cx="2944737" cy="2284667"/>
          </a:xfrm>
        </p:spPr>
        <p:txBody>
          <a:bodyPr/>
          <a:lstStyle/>
          <a:p>
            <a:r>
              <a:rPr lang="en-US" dirty="0"/>
              <a:t>Maximizing earnings per dollar-spend on production</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403008" y="3202105"/>
            <a:ext cx="2940864" cy="988902"/>
          </a:xfrm>
        </p:spPr>
        <p:txBody>
          <a:bodyPr/>
          <a:lstStyle/>
          <a:p>
            <a:r>
              <a:rPr lang="en-US" dirty="0"/>
              <a:t>Growth and Synergy</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8539" y="4273130"/>
            <a:ext cx="2944737" cy="2284667"/>
          </a:xfrm>
        </p:spPr>
        <p:txBody>
          <a:bodyPr/>
          <a:lstStyle/>
          <a:p>
            <a:r>
              <a:rPr lang="en-US" dirty="0"/>
              <a:t>Maximizing user engagement</a:t>
            </a:r>
          </a:p>
          <a:p>
            <a:r>
              <a:rPr lang="en-US" dirty="0"/>
              <a:t>Promoting Microsoft’s other offerings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5</a:t>
            </a:fld>
            <a:endParaRPr lang="en-US" dirty="0"/>
          </a:p>
        </p:txBody>
      </p:sp>
      <p:sp>
        <p:nvSpPr>
          <p:cNvPr id="2" name="Rectangle 1">
            <a:extLst>
              <a:ext uri="{FF2B5EF4-FFF2-40B4-BE49-F238E27FC236}">
                <a16:creationId xmlns:a16="http://schemas.microsoft.com/office/drawing/2014/main" id="{1F8DD76D-9C8C-9C9E-D44E-B92C85C0872F}"/>
              </a:ext>
            </a:extLst>
          </p:cNvPr>
          <p:cNvSpPr/>
          <p:nvPr/>
        </p:nvSpPr>
        <p:spPr>
          <a:xfrm>
            <a:off x="1865346" y="1756654"/>
            <a:ext cx="779381" cy="1323439"/>
          </a:xfrm>
          <a:prstGeom prst="rect">
            <a:avLst/>
          </a:prstGeom>
          <a:noFill/>
        </p:spPr>
        <p:txBody>
          <a:bodyPr wrap="none" lIns="91440" tIns="45720" rIns="91440" bIns="45720">
            <a:spAutoFit/>
          </a:bodyPr>
          <a:lstStyle/>
          <a:p>
            <a:pPr algn="ctr"/>
            <a:r>
              <a:rPr lang="en-US" sz="8000" dirty="0">
                <a:ln w="0"/>
                <a:effectLst>
                  <a:outerShdw blurRad="38100" dist="19050" dir="2700000" algn="tl" rotWithShape="0">
                    <a:schemeClr val="dk1">
                      <a:alpha val="40000"/>
                    </a:schemeClr>
                  </a:outerShdw>
                </a:effectLst>
              </a:rPr>
              <a:t>$</a:t>
            </a:r>
            <a:endParaRPr lang="en-US" sz="80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15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2843" y="1276194"/>
            <a:ext cx="6214963" cy="1439604"/>
          </a:xfrm>
        </p:spPr>
        <p:txBody>
          <a:bodyPr/>
          <a:lstStyle/>
          <a:p>
            <a:r>
              <a:rPr lang="en-US" sz="2400" dirty="0"/>
              <a:t>Most profitable films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968929"/>
            <a:ext cx="6034216" cy="2388074"/>
          </a:xfrm>
        </p:spPr>
        <p:txBody>
          <a:bodyPr/>
          <a:lstStyle/>
          <a:p>
            <a:pPr marL="342900" indent="-342900">
              <a:buFont typeface="Arial" panose="020B0604020202020204" pitchFamily="34" charset="0"/>
              <a:buChar char="•"/>
            </a:pPr>
            <a:r>
              <a:rPr lang="en-US" dirty="0"/>
              <a:t>Blockbuster type films</a:t>
            </a:r>
          </a:p>
          <a:p>
            <a:pPr marL="800100" lvl="1" indent="-342900" algn="l">
              <a:buFont typeface="Arial" panose="020B0604020202020204" pitchFamily="34" charset="0"/>
              <a:buChar char="•"/>
            </a:pPr>
            <a:r>
              <a:rPr lang="en-US" dirty="0"/>
              <a:t>Maximizes the earnings per film</a:t>
            </a:r>
          </a:p>
          <a:p>
            <a:pPr marL="800100" lvl="1" indent="-342900" algn="l">
              <a:buFont typeface="Arial" panose="020B0604020202020204" pitchFamily="34" charset="0"/>
              <a:buChar char="•"/>
            </a:pPr>
            <a:r>
              <a:rPr lang="en-US" dirty="0"/>
              <a:t>Good returns while still maximizing reach</a:t>
            </a:r>
          </a:p>
          <a:p>
            <a:pPr marL="342900" indent="-342900">
              <a:buFont typeface="Arial" panose="020B0604020202020204" pitchFamily="34" charset="0"/>
              <a:buChar char="•"/>
            </a:pP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pPr>
              <a:spcAft>
                <a:spcPts val="600"/>
              </a:spcAft>
            </a:pPr>
            <a:r>
              <a:rPr lang="en-US" dirty="0"/>
              <a:t>Growing a streaming service  -  Microsoft</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729071"/>
            <a:ext cx="8427182" cy="652054"/>
          </a:xfrm>
        </p:spPr>
        <p:txBody>
          <a:bodyPr/>
          <a:lstStyle/>
          <a:p>
            <a:r>
              <a:rPr lang="en-US" dirty="0"/>
              <a:t>Average Profitability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300" normalizeH="0" baseline="0" noProof="0">
                <a:ln>
                  <a:noFill/>
                </a:ln>
                <a:solidFill>
                  <a:prstClr val="white"/>
                </a:solidFill>
                <a:effectLst/>
                <a:uLnTx/>
                <a:uFillTx/>
                <a:latin typeface="Arial Black"/>
                <a:ea typeface="+mn-ea"/>
                <a:cs typeface="+mn-cs"/>
              </a:rPr>
              <a:t>Presentation Title</a:t>
            </a:r>
            <a:endParaRPr kumimoji="0" lang="en-US" sz="1200" b="1" i="0" u="none" strike="noStrike" kern="1200" cap="all" spc="300" normalizeH="0" baseline="0" noProof="0" dirty="0">
              <a:ln>
                <a:noFill/>
              </a:ln>
              <a:solidFill>
                <a:prstClr val="white"/>
              </a:solidFill>
              <a:effectLst/>
              <a:uLnTx/>
              <a:uFillTx/>
              <a:latin typeface="Arial Black"/>
              <a:ea typeface="+mn-ea"/>
              <a:cs typeface="+mn-cs"/>
            </a:endParaRP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A01C0A-2BB6-49E7-91A3-DCB9F9F59583}" type="slidenum">
              <a:rPr kumimoji="0" lang="en-US" sz="14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11" name="Picture 10" descr="Chart, histogram&#10;&#10;Description automatically generated">
            <a:extLst>
              <a:ext uri="{FF2B5EF4-FFF2-40B4-BE49-F238E27FC236}">
                <a16:creationId xmlns:a16="http://schemas.microsoft.com/office/drawing/2014/main" id="{50F39DB2-D3AC-0C12-3051-FC5DEC9E1170}"/>
              </a:ext>
            </a:extLst>
          </p:cNvPr>
          <p:cNvPicPr>
            <a:picLocks noChangeAspect="1"/>
          </p:cNvPicPr>
          <p:nvPr/>
        </p:nvPicPr>
        <p:blipFill>
          <a:blip r:embed="rId2"/>
          <a:stretch>
            <a:fillRect/>
          </a:stretch>
        </p:blipFill>
        <p:spPr>
          <a:xfrm>
            <a:off x="1844742" y="1381125"/>
            <a:ext cx="8133484" cy="5314950"/>
          </a:xfrm>
          <a:prstGeom prst="rect">
            <a:avLst/>
          </a:prstGeom>
        </p:spPr>
      </p:pic>
    </p:spTree>
    <p:extLst>
      <p:ext uri="{BB962C8B-B14F-4D97-AF65-F5344CB8AC3E}">
        <p14:creationId xmlns:p14="http://schemas.microsoft.com/office/powerpoint/2010/main" val="270630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B33DD21F-B077-2632-9626-4E21E4D34B0D}"/>
              </a:ext>
            </a:extLst>
          </p:cNvPr>
          <p:cNvPicPr>
            <a:picLocks noChangeAspect="1"/>
          </p:cNvPicPr>
          <p:nvPr/>
        </p:nvPicPr>
        <p:blipFill>
          <a:blip r:embed="rId2"/>
          <a:stretch>
            <a:fillRect/>
          </a:stretch>
        </p:blipFill>
        <p:spPr>
          <a:xfrm>
            <a:off x="1844742" y="1428173"/>
            <a:ext cx="8133484" cy="5306001"/>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Average ROI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Returns by number of genres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4" name="Picture 3" descr="Chart, bar chart&#10;&#10;Description automatically generated">
            <a:extLst>
              <a:ext uri="{FF2B5EF4-FFF2-40B4-BE49-F238E27FC236}">
                <a16:creationId xmlns:a16="http://schemas.microsoft.com/office/drawing/2014/main" id="{59FEA634-C5F8-74EA-28FC-1BA4D27FE5C6}"/>
              </a:ext>
            </a:extLst>
          </p:cNvPr>
          <p:cNvPicPr>
            <a:picLocks noChangeAspect="1"/>
          </p:cNvPicPr>
          <p:nvPr/>
        </p:nvPicPr>
        <p:blipFill>
          <a:blip r:embed="rId2"/>
          <a:stretch>
            <a:fillRect/>
          </a:stretch>
        </p:blipFill>
        <p:spPr>
          <a:xfrm>
            <a:off x="159475" y="2333625"/>
            <a:ext cx="5544881" cy="3203170"/>
          </a:xfrm>
          <a:prstGeom prst="rect">
            <a:avLst/>
          </a:prstGeom>
        </p:spPr>
      </p:pic>
      <p:pic>
        <p:nvPicPr>
          <p:cNvPr id="10" name="Picture 9" descr="Logo, icon&#10;&#10;Description automatically generated with medium confidence">
            <a:extLst>
              <a:ext uri="{FF2B5EF4-FFF2-40B4-BE49-F238E27FC236}">
                <a16:creationId xmlns:a16="http://schemas.microsoft.com/office/drawing/2014/main" id="{9ED3583E-4528-CDB4-0FDD-2BADE874D299}"/>
              </a:ext>
            </a:extLst>
          </p:cNvPr>
          <p:cNvPicPr>
            <a:picLocks noChangeAspect="1"/>
          </p:cNvPicPr>
          <p:nvPr/>
        </p:nvPicPr>
        <p:blipFill>
          <a:blip r:embed="rId3"/>
          <a:stretch>
            <a:fillRect/>
          </a:stretch>
        </p:blipFill>
        <p:spPr>
          <a:xfrm>
            <a:off x="5962650" y="2457642"/>
            <a:ext cx="5533804" cy="3053752"/>
          </a:xfrm>
          <a:prstGeom prst="rect">
            <a:avLst/>
          </a:prstGeom>
        </p:spPr>
      </p:pic>
      <p:sp>
        <p:nvSpPr>
          <p:cNvPr id="11" name="Title 1">
            <a:extLst>
              <a:ext uri="{FF2B5EF4-FFF2-40B4-BE49-F238E27FC236}">
                <a16:creationId xmlns:a16="http://schemas.microsoft.com/office/drawing/2014/main" id="{0A92FFF8-4B84-2932-9954-37AE3CD961B4}"/>
              </a:ext>
            </a:extLst>
          </p:cNvPr>
          <p:cNvSpPr txBox="1">
            <a:spLocks/>
          </p:cNvSpPr>
          <p:nvPr/>
        </p:nvSpPr>
        <p:spPr>
          <a:xfrm>
            <a:off x="547479" y="1771650"/>
            <a:ext cx="5172075" cy="56197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sz="1600" dirty="0">
                <a:latin typeface="Arial" panose="020B0604020202020204" pitchFamily="34" charset="0"/>
                <a:cs typeface="Arial" panose="020B0604020202020204" pitchFamily="34" charset="0"/>
              </a:rPr>
              <a:t>Profitability by number of genres</a:t>
            </a:r>
          </a:p>
        </p:txBody>
      </p:sp>
      <p:sp>
        <p:nvSpPr>
          <p:cNvPr id="12" name="Title 1">
            <a:extLst>
              <a:ext uri="{FF2B5EF4-FFF2-40B4-BE49-F238E27FC236}">
                <a16:creationId xmlns:a16="http://schemas.microsoft.com/office/drawing/2014/main" id="{F6B55BC2-A947-7940-7EC8-F688431E4FEF}"/>
              </a:ext>
            </a:extLst>
          </p:cNvPr>
          <p:cNvSpPr txBox="1">
            <a:spLocks/>
          </p:cNvSpPr>
          <p:nvPr/>
        </p:nvSpPr>
        <p:spPr>
          <a:xfrm>
            <a:off x="6674050" y="1771650"/>
            <a:ext cx="4329743" cy="56197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sz="1600" dirty="0">
                <a:latin typeface="Arial" panose="020B0604020202020204" pitchFamily="34" charset="0"/>
                <a:cs typeface="Arial" panose="020B0604020202020204" pitchFamily="34" charset="0"/>
              </a:rPr>
              <a:t>ROI by number of genres</a:t>
            </a:r>
          </a:p>
        </p:txBody>
      </p:sp>
    </p:spTree>
    <p:extLst>
      <p:ext uri="{BB962C8B-B14F-4D97-AF65-F5344CB8AC3E}">
        <p14:creationId xmlns:p14="http://schemas.microsoft.com/office/powerpoint/2010/main" val="69758492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301</TotalTime>
  <Words>438</Words>
  <Application>Microsoft Office PowerPoint</Application>
  <PresentationFormat>Widescreen</PresentationFormat>
  <Paragraphs>168</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Avenir Next LT Pro</vt:lpstr>
      <vt:lpstr>Avenir Next LT Pro Light</vt:lpstr>
      <vt:lpstr>Calibri</vt:lpstr>
      <vt:lpstr>Office Theme</vt:lpstr>
      <vt:lpstr>Growing a Streaming Service  Microsoft</vt:lpstr>
      <vt:lpstr>AGENDA</vt:lpstr>
      <vt:lpstr>INTRO</vt:lpstr>
      <vt:lpstr>Primary Goal</vt:lpstr>
      <vt:lpstr>Measures of success</vt:lpstr>
      <vt:lpstr>Most profitable films</vt:lpstr>
      <vt:lpstr>Average Profitability by Genre</vt:lpstr>
      <vt:lpstr>Average ROI by Genre</vt:lpstr>
      <vt:lpstr>Returns by number of genres</vt:lpstr>
      <vt:lpstr>AREAS OF GROWTH</vt:lpstr>
      <vt:lpstr>MEET OUR TEAM</vt:lpstr>
      <vt:lpstr>MEET OUR EXTENDED TEAM</vt:lpstr>
      <vt:lpstr>PLAN FOR PRODUCT LAUNCH</vt:lpstr>
      <vt:lpstr>TIMELINE</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Growing a Streaming Service  Microsoft</dc:title>
  <dc:creator>Jeff Jefferson</dc:creator>
  <cp:lastModifiedBy>Jeff Jefferson</cp:lastModifiedBy>
  <cp:revision>2</cp:revision>
  <dcterms:created xsi:type="dcterms:W3CDTF">2022-08-24T17:25:01Z</dcterms:created>
  <dcterms:modified xsi:type="dcterms:W3CDTF">2022-08-25T15:30:11Z</dcterms:modified>
</cp:coreProperties>
</file>